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44ADA-2123-448F-9CA9-DAB4BA381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909419-E838-4E9B-8728-555933768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4529CF-B303-4B1F-B4C2-27C55281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7ECA33-8559-4A9B-88D5-31392A45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AB6273-D4E0-423A-A42A-6338D91BC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3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FBD10F-C3F5-4849-91DC-A218FB691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C1A62B-14D3-4449-839A-E54F6EB54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EC1AD6-97B9-4E57-AA7D-BAC8F54A2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5C16D6-AEE0-4687-9C07-49183B2F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D25A57-05D4-4907-8FA8-39D60458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64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8C1B29-6103-44DC-8D14-3C09D696D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E45CE7-5E91-40B4-BDC1-AAA8F5E19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509AA9-9FE7-4FCF-A4EF-CFE1CF02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4998F7-9533-4DDD-A41D-04E948F0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3BBED6-0F23-4575-A128-250BF01F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36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97DD42-36EE-441A-B0CD-92C2FF28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94ACD7-BA01-4E06-89F7-A58D3A9E5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758D82-6CD6-4FC0-97DB-45FB69771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1B3684-A86E-4BF1-B6C1-3635E53DC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FE764C-2BBE-4030-9EF9-92FDDE2C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84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357D4-141A-4724-8D74-FAF586B8D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060B9D-732D-4305-96BC-14122A345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81A2D3-CE4D-49C0-A77B-2CC9EF3E9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8A6F39-DEC0-43B3-BE87-9705A16D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386470-0692-4715-B792-D60BAF7BB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45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58A6BE-DEED-4992-856C-C0185E6E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A29C-194B-4B64-9BA4-C2724BC1E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5709AB-1030-4FC3-8DEF-EDABB6E75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AA1EAF-1894-4B76-9FBC-D3CB4FC8C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74DCA6-C59A-466C-9DDD-FABF97D2C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01FF83-F909-4F83-89FC-E0145E01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90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F2ACC2-DD36-429C-AD0B-30A1D7339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7C2E5-9B2C-4834-BB06-EAF8C9FD0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54FD9C-5B56-43B2-9225-E1E6B836B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0F22996-DEA7-458F-BB41-40281E0D1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37847D9-BA4A-40C8-BDBA-C93BB9D28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CA7881A-98F9-48B7-8363-A4B06D187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CAC21F-AB4C-446C-BDE2-E6EDCB44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4952C7D-5377-426C-A6B1-34377E6E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78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42D022-E048-4F5A-BEB2-95ECE69D6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4E6BAE-C366-4434-9BE6-55A7E2F4A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CE792-018D-49B8-AE3C-325D085F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4DE062-11C7-45DA-A929-A3B9DE26B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300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576437-CEDF-479D-BA40-7F7DD817C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B993069-F85E-402E-A397-9BEDD7B17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650A12-7EFA-4270-BA1A-23DE10054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20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AF0258-C4F5-406F-A491-7C142CE26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4E1D76-C3FC-4714-9CBD-1A4D28294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63BFCB-8802-4B44-9947-1F6D2A4E2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6BC79F-54EC-439D-ACE8-FFDC5781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A4B45B-8552-48C3-A660-08C16678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821D0E-6C92-4694-AD77-FC5A694DF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321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4E69E-E361-47A3-B3D9-661D3CA5D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070941-9F68-4739-A3CB-7BF185D2EE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51B448-C351-49B5-B109-6A265328B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8766BF-3786-4779-A1C5-C8E028EE8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79D63A-9170-4A43-A8AC-8EAE553C2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0A0EA2-9378-4D5C-9B98-14C7D562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884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70F9400-6288-4CD9-A838-25290C54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CE7B83-581C-4F1C-B95B-5548A7A69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AEB6ED-985A-45B4-AF2A-1C553F5CB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8CF39-E2B4-416E-A8ED-66F5D559906A}" type="datetimeFigureOut">
              <a:rPr lang="es-ES" smtClean="0"/>
              <a:t>16/03/2025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D24608-2A61-446B-957B-87287952B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CBDC95-922E-45A6-9250-876191103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F7D99-BABC-4007-8C5F-2A43D29CF62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3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B52B612-FFE4-4C51-9EFC-DF88F115BD5F}"/>
              </a:ext>
            </a:extLst>
          </p:cNvPr>
          <p:cNvSpPr txBox="1"/>
          <p:nvPr/>
        </p:nvSpPr>
        <p:spPr>
          <a:xfrm>
            <a:off x="139485" y="236714"/>
            <a:ext cx="11840705" cy="647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Vaticano, 15 de marzo de 2025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indent="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La Secretaría General del Sínodo ha enviado a todos los Obispos, y a través de ellos, a todo el Santo Pueblo de Dios confiado a su cuidado, una Carta sobre el proceso de acompañamiento de la fase de implementación del Sínodo «Por una Iglesia sinodal: comunión, participación, misión».</a:t>
            </a:r>
          </a:p>
          <a:p>
            <a:pPr indent="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Varios momentos significativos para evaluar el progreso realizado en la fase de implementación que concluirán en 2028 con una Asamblea eclesial en Roma.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indent="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El Santo Padre desea que la </a:t>
            </a:r>
            <a:r>
              <a:rPr lang="es-AR" sz="26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sinodalidad</a:t>
            </a:r>
            <a:r>
              <a:rPr lang="es-AR" sz="26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sea cada vez más comprendida y vivida como una dimensión esencial de la vida ordinaria de las Iglesias locales y de toda la Iglesia. El </a:t>
            </a:r>
            <a:r>
              <a:rPr lang="es-AR" sz="2600" b="1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11 de marzo</a:t>
            </a:r>
            <a:r>
              <a:rPr lang="es-AR" sz="26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el Santo Padre aprobó definitivamente el inicio de un proceso de acompañamiento y evaluación de la fase de implementación por parte de la Secretaría General del Sínodo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2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E31B96D-46C8-4C65-B2DA-59A18B4A4F4E}"/>
              </a:ext>
            </a:extLst>
          </p:cNvPr>
          <p:cNvSpPr txBox="1"/>
          <p:nvPr/>
        </p:nvSpPr>
        <p:spPr>
          <a:xfrm>
            <a:off x="191145" y="123987"/>
            <a:ext cx="118097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>
              <a:spcBef>
                <a:spcPts val="1200"/>
              </a:spcBef>
            </a:pPr>
            <a:r>
              <a:rPr lang="es-AR" sz="2600" b="1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</a:t>
            </a:r>
            <a:r>
              <a:rPr lang="es-AR" sz="2600" b="1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 fase de implementación del Sínodo debe entenderse no como una mera «aplicación» de directrices superiores, sino como un proceso de «recepción» de las orientaciones expresadas en el Documento Final.</a:t>
            </a:r>
          </a:p>
          <a:p>
            <a:pPr indent="357188" algn="just">
              <a:spcBef>
                <a:spcPts val="1200"/>
              </a:spcBef>
            </a:pPr>
            <a:r>
              <a:rPr lang="es-AR" sz="26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El proceso también será una oportunidad para evaluar juntos las opciones tomadas a nivel local y reconocer el progreso realizado en términos de </a:t>
            </a:r>
            <a:r>
              <a:rPr lang="es-AR" sz="26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sinodalidad</a:t>
            </a:r>
            <a:r>
              <a:rPr lang="es-AR" sz="26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Gracias a este proceso, el Santo Padre podrá escuchar y confirmar las orientaciones consideradas válidas para toda la Iglesia.</a:t>
            </a:r>
            <a:endParaRPr lang="es-AR" sz="2600" b="1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2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E31B96D-46C8-4C65-B2DA-59A18B4A4F4E}"/>
              </a:ext>
            </a:extLst>
          </p:cNvPr>
          <p:cNvSpPr txBox="1"/>
          <p:nvPr/>
        </p:nvSpPr>
        <p:spPr>
          <a:xfrm>
            <a:off x="263471" y="418454"/>
            <a:ext cx="11809709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El proceso se apoyará en el trabajo de equipos sinodales compuestos por sacerdotes, diáconos, consagrados y consagradas, laicos y laicas, acompañados por su obispo: estos son instrumentos fundamentales para acompañar la vida sinodal ordinaria de las Iglesias locales. Por ello, es necesario valorar y, si es posible, renovar los equipos existentes, y reactivar e integrar adecuadamente los equipos inactivos. Este proceso también ofrecerá a las diócesis que han invertido menos en el camino sinodal la oportunidad de retomar los pasos aún no dados y formar sus propios equipos sinodales. </a:t>
            </a:r>
          </a:p>
          <a:p>
            <a:pPr algn="just">
              <a:spcBef>
                <a:spcPts val="1200"/>
              </a:spcBef>
            </a:pP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Les invito a comunicar a la Secretaría del Sínodo la composición y las referencias del equipo sinodal de su diócesis o eparquía, utilizando el formulario adjunto.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algn="just"/>
            <a:endParaRPr lang="es-AR" sz="2600" b="1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algn="just"/>
            <a:endParaRPr lang="es-E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84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9C18AF-4683-475E-9547-C1398D35D9F1}"/>
              </a:ext>
            </a:extLst>
          </p:cNvPr>
          <p:cNvSpPr txBox="1"/>
          <p:nvPr/>
        </p:nvSpPr>
        <p:spPr>
          <a:xfrm>
            <a:off x="263471" y="170481"/>
            <a:ext cx="11716719" cy="6186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600" b="1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El camino que llevará a toda la Iglesia a la celebración de la asamblea eclesial en octubre de 2028 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: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Marzo 2025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anuncio del proceso de acompañamiento y evaluación;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Mayo de 2025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publicación del Documento de Apoyo a la fase de implementación, con directrices para su desarrollo;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Junio ​​2025 – Diciembre 2026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caminos de implementación en las Iglesias locales y sus agrupaciones;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24-26 de octubre de 2025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Jubileo de los equipos sinodales y de los órganos de participación;</a:t>
            </a: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Primer semestre de 2027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: Asambleas de evaluación en Diócesis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542925" indent="-357188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Segundo semestre de 2027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: Asambleas de evaluación en las Conferencias Episcopales nacionales e internacionales;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449263" indent="-355600" algn="just">
              <a:lnSpc>
                <a:spcPct val="107000"/>
              </a:lnSpc>
              <a:spcAft>
                <a:spcPts val="800"/>
              </a:spcAft>
            </a:pP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1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9C18AF-4683-475E-9547-C1398D35D9F1}"/>
              </a:ext>
            </a:extLst>
          </p:cNvPr>
          <p:cNvSpPr txBox="1"/>
          <p:nvPr/>
        </p:nvSpPr>
        <p:spPr>
          <a:xfrm>
            <a:off x="170481" y="63142"/>
            <a:ext cx="11887200" cy="5258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Primer semestre de 2028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Asambleas continentales de evaluación;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449263" indent="-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Junio ​​de 2028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publicación del </a:t>
            </a:r>
            <a:r>
              <a:rPr lang="es-AR" sz="2600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Instrumentum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s-AR" sz="2600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laboris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para los trabajos de la Asamblea eclesial en octubre de 2028;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marL="449263" indent="-263525" algn="just">
              <a:lnSpc>
                <a:spcPct val="107000"/>
              </a:lnSpc>
              <a:spcAft>
                <a:spcPts val="800"/>
              </a:spcAft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Octubre de 2028</a:t>
            </a: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: celebración de la Asamblea eclesial en el Vaticano.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indent="263525" algn="just">
              <a:spcBef>
                <a:spcPts val="1200"/>
              </a:spcBef>
            </a:pPr>
            <a:r>
              <a:rPr lang="es-AR" sz="2600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Desde ahora, la Secretaría General del Sínodo se compromete a acompañar y apoyar a las Iglesias en este camino.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indent="263525" algn="just">
              <a:spcBef>
                <a:spcPts val="1200"/>
              </a:spcBef>
            </a:pP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 finales de mayo enviaremos nuevas comunicaciones a las Iglesias con más detalles sobre la metodología y los procedimientos operativos del camino.</a:t>
            </a:r>
          </a:p>
          <a:p>
            <a:pPr algn="r"/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Cardenal Mario </a:t>
            </a:r>
            <a:r>
              <a:rPr lang="es-AR" sz="2600" b="1" kern="100" dirty="0" err="1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Grech</a:t>
            </a:r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  <a:p>
            <a:pPr algn="r"/>
            <a:r>
              <a:rPr lang="es-AR" sz="2600" b="1" kern="100" dirty="0">
                <a:effectLst/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Secretario General de la Secretaría General del Sínodo</a:t>
            </a:r>
            <a:endParaRPr lang="es-ES" sz="2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878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577</Words>
  <Application>Microsoft Office PowerPoint</Application>
  <PresentationFormat>Panorámica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2025-03-16T05:52:48Z</dcterms:created>
  <dcterms:modified xsi:type="dcterms:W3CDTF">2025-03-16T06:08:24Z</dcterms:modified>
</cp:coreProperties>
</file>