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lacial Indifference Bold" pitchFamily="2" charset="0"/>
      <p:regular r:id="rId18"/>
      <p:bold r:id="rId19"/>
    </p:embeddedFont>
    <p:embeddedFont>
      <p:font typeface="Inter" panose="020B0502030000000004" pitchFamily="34" charset="0"/>
      <p:regular r:id="rId20"/>
    </p:embeddedFont>
    <p:embeddedFont>
      <p:font typeface="Inter Bold" panose="020B0802030000000004" pitchFamily="34" charset="0"/>
      <p:regular r:id="rId21"/>
      <p:bold r:id="rId22"/>
    </p:embeddedFont>
    <p:embeddedFont>
      <p:font typeface="Inter Italics" panose="020B0502030000000004" pitchFamily="34" charset="0"/>
      <p:regular r:id="rId23"/>
      <p:italic r:id="rId24"/>
    </p:embeddedFont>
    <p:embeddedFont>
      <p:font typeface="RoxboroughCF Bold" pitchFamily="2" charset="77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3" autoAdjust="0"/>
    <p:restoredTop sz="94607" autoAdjust="0"/>
  </p:normalViewPr>
  <p:slideViewPr>
    <p:cSldViewPr>
      <p:cViewPr varScale="1">
        <p:scale>
          <a:sx n="82" d="100"/>
          <a:sy n="82" d="100"/>
        </p:scale>
        <p:origin x="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04F0F-C343-DD4D-9F3E-4860DCA6B1F5}" type="datetimeFigureOut">
              <a:rPr lang="es-ES" smtClean="0"/>
              <a:t>5/10/25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BD73C-22C3-504F-8E81-40DE5179B9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868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BD73C-22C3-504F-8E81-40DE5179B9A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92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V="1">
            <a:off x="41148" y="-3397377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0" y="8229600"/>
                </a:moveTo>
                <a:lnTo>
                  <a:pt x="8147304" y="8229600"/>
                </a:lnTo>
                <a:lnTo>
                  <a:pt x="814730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574528" y="-496961"/>
            <a:ext cx="3454783" cy="5640461"/>
          </a:xfrm>
          <a:custGeom>
            <a:avLst/>
            <a:gdLst/>
            <a:ahLst/>
            <a:cxnLst/>
            <a:rect l="l" t="t" r="r" b="b"/>
            <a:pathLst>
              <a:path w="3454783" h="5640461">
                <a:moveTo>
                  <a:pt x="3454783" y="0"/>
                </a:moveTo>
                <a:lnTo>
                  <a:pt x="0" y="0"/>
                </a:lnTo>
                <a:lnTo>
                  <a:pt x="0" y="5640461"/>
                </a:lnTo>
                <a:lnTo>
                  <a:pt x="3454783" y="5640461"/>
                </a:lnTo>
                <a:lnTo>
                  <a:pt x="345478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25988" y="1693404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0" y="0"/>
                </a:moveTo>
                <a:lnTo>
                  <a:pt x="8147304" y="0"/>
                </a:lnTo>
                <a:lnTo>
                  <a:pt x="81473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62195" y="3861342"/>
            <a:ext cx="6874891" cy="6857704"/>
          </a:xfrm>
          <a:custGeom>
            <a:avLst/>
            <a:gdLst/>
            <a:ahLst/>
            <a:cxnLst/>
            <a:rect l="l" t="t" r="r" b="b"/>
            <a:pathLst>
              <a:path w="6874891" h="6857704">
                <a:moveTo>
                  <a:pt x="0" y="0"/>
                </a:moveTo>
                <a:lnTo>
                  <a:pt x="6874891" y="0"/>
                </a:lnTo>
                <a:lnTo>
                  <a:pt x="6874891" y="6857703"/>
                </a:lnTo>
                <a:lnTo>
                  <a:pt x="0" y="68577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82394" y="1763142"/>
            <a:ext cx="11895064" cy="5140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spc="499" dirty="0">
                <a:solidFill>
                  <a:srgbClr val="717D4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CATEQUESIS PARA EL OBJETIVO PASTORAL</a:t>
            </a:r>
          </a:p>
          <a:p>
            <a:pPr marL="0" lvl="0" indent="0" algn="ctr">
              <a:lnSpc>
                <a:spcPts val="9999"/>
              </a:lnSpc>
            </a:pPr>
            <a:r>
              <a:rPr lang="en-US" sz="9999" b="1" spc="499" dirty="0">
                <a:solidFill>
                  <a:srgbClr val="717D4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2025-2026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3430" y="7935693"/>
            <a:ext cx="11899651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n-US" sz="3499" b="1" spc="524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“Como brotes de olivo en torno a tu mesa”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65456" y="704922"/>
            <a:ext cx="595675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499"/>
              </a:lnSpc>
              <a:spcBef>
                <a:spcPct val="0"/>
              </a:spcBef>
            </a:pPr>
            <a:r>
              <a:rPr lang="en-US" sz="2499" b="1" spc="499">
                <a:solidFill>
                  <a:srgbClr val="FDF7F4"/>
                </a:solidFill>
                <a:latin typeface="Inter Bold"/>
                <a:ea typeface="Inter Bold"/>
                <a:cs typeface="Inter Bold"/>
                <a:sym typeface="Inter Bold"/>
              </a:rPr>
              <a:t>5 OCTUBRE, 2025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5788" y="9081025"/>
            <a:ext cx="6428069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</a:pPr>
            <a:r>
              <a:rPr lang="en-US" sz="2400" i="1" u="sng" spc="480">
                <a:solidFill>
                  <a:srgbClr val="000000"/>
                </a:solidFill>
                <a:latin typeface="Inter Italics"/>
                <a:ea typeface="Inter Italics"/>
                <a:cs typeface="Inter Italics"/>
                <a:sym typeface="Inter Italics"/>
              </a:rPr>
              <a:t>Diócesis de Coria - Cáceres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04443" y="2029724"/>
            <a:ext cx="9879114" cy="6879662"/>
            <a:chOff x="0" y="0"/>
            <a:chExt cx="2601907" cy="18119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1907" cy="1811927"/>
            </a:xfrm>
            <a:custGeom>
              <a:avLst/>
              <a:gdLst/>
              <a:ahLst/>
              <a:cxnLst/>
              <a:rect l="l" t="t" r="r" b="b"/>
              <a:pathLst>
                <a:path w="2601907" h="1811927">
                  <a:moveTo>
                    <a:pt x="0" y="0"/>
                  </a:moveTo>
                  <a:lnTo>
                    <a:pt x="2601907" y="0"/>
                  </a:lnTo>
                  <a:lnTo>
                    <a:pt x="2601907" y="1811927"/>
                  </a:lnTo>
                  <a:lnTo>
                    <a:pt x="0" y="1811927"/>
                  </a:lnTo>
                  <a:close/>
                </a:path>
              </a:pathLst>
            </a:custGeom>
            <a:solidFill>
              <a:srgbClr val="464E2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601907" cy="1859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08133" y="3305175"/>
            <a:ext cx="7071734" cy="381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99"/>
              </a:lnSpc>
            </a:pPr>
            <a:r>
              <a:rPr lang="en-US" sz="7499" b="1" spc="374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QUE DIOS NOS UNJA CON EL ACEITE DE SU AMOR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12515"/>
            <a:ext cx="18288000" cy="1481604"/>
          </a:xfrm>
          <a:custGeom>
            <a:avLst/>
            <a:gdLst/>
            <a:ahLst/>
            <a:cxnLst/>
            <a:rect l="l" t="t" r="r" b="b"/>
            <a:pathLst>
              <a:path w="18288000" h="1481604">
                <a:moveTo>
                  <a:pt x="0" y="0"/>
                </a:moveTo>
                <a:lnTo>
                  <a:pt x="18288000" y="0"/>
                </a:lnTo>
                <a:lnTo>
                  <a:pt x="18288000" y="1481604"/>
                </a:lnTo>
                <a:lnTo>
                  <a:pt x="0" y="1481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217" b="-4589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V="1">
            <a:off x="41148" y="-3397377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0" y="8229600"/>
                </a:moveTo>
                <a:lnTo>
                  <a:pt x="8147304" y="8229600"/>
                </a:lnTo>
                <a:lnTo>
                  <a:pt x="814730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574528" y="-496961"/>
            <a:ext cx="3454783" cy="5640461"/>
          </a:xfrm>
          <a:custGeom>
            <a:avLst/>
            <a:gdLst/>
            <a:ahLst/>
            <a:cxnLst/>
            <a:rect l="l" t="t" r="r" b="b"/>
            <a:pathLst>
              <a:path w="3454783" h="5640461">
                <a:moveTo>
                  <a:pt x="3454783" y="0"/>
                </a:moveTo>
                <a:lnTo>
                  <a:pt x="0" y="0"/>
                </a:lnTo>
                <a:lnTo>
                  <a:pt x="0" y="5640461"/>
                </a:lnTo>
                <a:lnTo>
                  <a:pt x="3454783" y="5640461"/>
                </a:lnTo>
                <a:lnTo>
                  <a:pt x="345478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25988" y="1693404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0" y="0"/>
                </a:moveTo>
                <a:lnTo>
                  <a:pt x="8147304" y="0"/>
                </a:lnTo>
                <a:lnTo>
                  <a:pt x="81473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62195" y="3861342"/>
            <a:ext cx="6874891" cy="6857704"/>
          </a:xfrm>
          <a:custGeom>
            <a:avLst/>
            <a:gdLst/>
            <a:ahLst/>
            <a:cxnLst/>
            <a:rect l="l" t="t" r="r" b="b"/>
            <a:pathLst>
              <a:path w="6874891" h="6857704">
                <a:moveTo>
                  <a:pt x="0" y="0"/>
                </a:moveTo>
                <a:lnTo>
                  <a:pt x="6874891" y="0"/>
                </a:lnTo>
                <a:lnTo>
                  <a:pt x="6874891" y="6857703"/>
                </a:lnTo>
                <a:lnTo>
                  <a:pt x="0" y="68577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65788" y="5311829"/>
            <a:ext cx="9894412" cy="1790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499"/>
              </a:lnSpc>
            </a:pPr>
            <a:r>
              <a:rPr lang="en-US" sz="13499" b="1" spc="674">
                <a:solidFill>
                  <a:srgbClr val="717D4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GRACIAS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65456" y="704922"/>
            <a:ext cx="595675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499"/>
              </a:lnSpc>
              <a:spcBef>
                <a:spcPct val="0"/>
              </a:spcBef>
            </a:pPr>
            <a:r>
              <a:rPr lang="en-US" sz="2499" b="1" spc="499">
                <a:solidFill>
                  <a:srgbClr val="FDF7F4"/>
                </a:solidFill>
                <a:latin typeface="Inter Bold"/>
                <a:ea typeface="Inter Bold"/>
                <a:cs typeface="Inter Bold"/>
                <a:sym typeface="Inter Bold"/>
              </a:rPr>
              <a:t>5 OCTUBRE, 2025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-1958751" y="4467808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8147304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147304" y="0"/>
                </a:lnTo>
                <a:lnTo>
                  <a:pt x="8147304" y="822960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85236" y="7733522"/>
            <a:ext cx="7717528" cy="1256783"/>
          </a:xfrm>
          <a:custGeom>
            <a:avLst/>
            <a:gdLst/>
            <a:ahLst/>
            <a:cxnLst/>
            <a:rect l="l" t="t" r="r" b="b"/>
            <a:pathLst>
              <a:path w="7717528" h="1256783">
                <a:moveTo>
                  <a:pt x="0" y="0"/>
                </a:moveTo>
                <a:lnTo>
                  <a:pt x="7717528" y="0"/>
                </a:lnTo>
                <a:lnTo>
                  <a:pt x="7717528" y="1256783"/>
                </a:lnTo>
                <a:lnTo>
                  <a:pt x="0" y="1256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1765" r="-7471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1716077" y="-3276049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0" y="0"/>
                </a:moveTo>
                <a:lnTo>
                  <a:pt x="8147304" y="0"/>
                </a:lnTo>
                <a:lnTo>
                  <a:pt x="81473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53444" y="876300"/>
            <a:ext cx="8181113" cy="2141158"/>
          </a:xfrm>
          <a:custGeom>
            <a:avLst/>
            <a:gdLst/>
            <a:ahLst/>
            <a:cxnLst/>
            <a:rect l="l" t="t" r="r" b="b"/>
            <a:pathLst>
              <a:path w="8181113" h="2141158">
                <a:moveTo>
                  <a:pt x="0" y="0"/>
                </a:moveTo>
                <a:lnTo>
                  <a:pt x="8181112" y="0"/>
                </a:lnTo>
                <a:lnTo>
                  <a:pt x="8181112" y="2141158"/>
                </a:lnTo>
                <a:lnTo>
                  <a:pt x="0" y="214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53" r="-28" b="-18277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33358" y="3204425"/>
            <a:ext cx="12621283" cy="107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 b="1" spc="400">
                <a:solidFill>
                  <a:srgbClr val="22283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INTRODUCTION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33358" y="4236264"/>
            <a:ext cx="12621283" cy="363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2599" b="1" spc="51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La diócesis de Coria-Cáceres ha reflexionado sobre la situación religiosa actual, identificando la</a:t>
            </a:r>
          </a:p>
          <a:p>
            <a:pPr algn="ctr">
              <a:lnSpc>
                <a:spcPts val="4159"/>
              </a:lnSpc>
            </a:pPr>
            <a:r>
              <a:rPr lang="en-US" sz="2599" b="1" spc="51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necesidad de afianzar la fe cristiana ante nuevos desafíos ideológicos, sociales y culturales. Se</a:t>
            </a:r>
          </a:p>
          <a:p>
            <a:pPr algn="ctr">
              <a:lnSpc>
                <a:spcPts val="4159"/>
              </a:lnSpc>
            </a:pPr>
            <a:r>
              <a:rPr lang="en-US" sz="2599" b="1" spc="51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busca fortalecer la formación teológica y pastoral para integrar la fe en la vida diaria de los creyentes.</a:t>
            </a:r>
          </a:p>
          <a:p>
            <a:pPr marL="0" lvl="0" indent="0" algn="ctr">
              <a:lnSpc>
                <a:spcPts val="4159"/>
              </a:lnSpc>
            </a:pPr>
            <a:endParaRPr lang="en-US" sz="2599" b="1" spc="519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-1958751" y="4467808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8147304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147304" y="0"/>
                </a:lnTo>
                <a:lnTo>
                  <a:pt x="8147304" y="822960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1716077" y="-3276049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0" y="0"/>
                </a:moveTo>
                <a:lnTo>
                  <a:pt x="8147304" y="0"/>
                </a:lnTo>
                <a:lnTo>
                  <a:pt x="81473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1298510"/>
            <a:ext cx="8997043" cy="7689980"/>
            <a:chOff x="0" y="0"/>
            <a:chExt cx="2369592" cy="2025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69592" cy="2025344"/>
            </a:xfrm>
            <a:custGeom>
              <a:avLst/>
              <a:gdLst/>
              <a:ahLst/>
              <a:cxnLst/>
              <a:rect l="l" t="t" r="r" b="b"/>
              <a:pathLst>
                <a:path w="2369592" h="2025344">
                  <a:moveTo>
                    <a:pt x="0" y="0"/>
                  </a:moveTo>
                  <a:lnTo>
                    <a:pt x="2369592" y="0"/>
                  </a:lnTo>
                  <a:lnTo>
                    <a:pt x="2369592" y="2025344"/>
                  </a:lnTo>
                  <a:lnTo>
                    <a:pt x="0" y="2025344"/>
                  </a:lnTo>
                  <a:close/>
                </a:path>
              </a:pathLst>
            </a:custGeom>
            <a:solidFill>
              <a:srgbClr val="464E2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369592" cy="2072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97043" y="1298510"/>
            <a:ext cx="9290957" cy="7689980"/>
            <a:chOff x="0" y="0"/>
            <a:chExt cx="1439412" cy="11913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39412" cy="1191379"/>
            </a:xfrm>
            <a:custGeom>
              <a:avLst/>
              <a:gdLst/>
              <a:ahLst/>
              <a:cxnLst/>
              <a:rect l="l" t="t" r="r" b="b"/>
              <a:pathLst>
                <a:path w="1439412" h="1191379">
                  <a:moveTo>
                    <a:pt x="0" y="0"/>
                  </a:moveTo>
                  <a:lnTo>
                    <a:pt x="1439412" y="0"/>
                  </a:lnTo>
                  <a:lnTo>
                    <a:pt x="1439412" y="1191379"/>
                  </a:lnTo>
                  <a:lnTo>
                    <a:pt x="0" y="1191379"/>
                  </a:lnTo>
                  <a:close/>
                </a:path>
              </a:pathLst>
            </a:custGeom>
            <a:blipFill>
              <a:blip r:embed="rId4"/>
              <a:stretch>
                <a:fillRect l="-12115" r="-1211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6722291" y="5143500"/>
            <a:ext cx="4549503" cy="5206870"/>
          </a:xfrm>
          <a:custGeom>
            <a:avLst/>
            <a:gdLst/>
            <a:ahLst/>
            <a:cxnLst/>
            <a:rect l="l" t="t" r="r" b="b"/>
            <a:pathLst>
              <a:path w="4549503" h="5206870">
                <a:moveTo>
                  <a:pt x="0" y="0"/>
                </a:moveTo>
                <a:lnTo>
                  <a:pt x="4549503" y="0"/>
                </a:lnTo>
                <a:lnTo>
                  <a:pt x="4549503" y="5206870"/>
                </a:lnTo>
                <a:lnTo>
                  <a:pt x="0" y="5206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8889" y="2198664"/>
            <a:ext cx="10298263" cy="193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en-US" sz="7499" b="1" spc="374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OBJETIVO PASTORAL GENERAL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8889" y="2198664"/>
            <a:ext cx="10298263" cy="193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en-US" sz="7499" b="1" spc="374">
                <a:solidFill>
                  <a:srgbClr val="FDF7F4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OBJETIVO PASTOR GENERAL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4522" y="4170339"/>
            <a:ext cx="6121582" cy="457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100" b="1" spc="420">
                <a:solidFill>
                  <a:srgbClr val="FDF7F4"/>
                </a:solidFill>
                <a:latin typeface="Inter Bold"/>
                <a:ea typeface="Inter Bold"/>
                <a:cs typeface="Inter Bold"/>
                <a:sym typeface="Inter Bold"/>
              </a:rPr>
              <a:t>El objetivo del curso 2025-26 es fomentar el contenido teológico y pastoral de la fe cristiana como</a:t>
            </a:r>
          </a:p>
          <a:p>
            <a:pPr algn="l">
              <a:lnSpc>
                <a:spcPts val="3360"/>
              </a:lnSpc>
            </a:pPr>
            <a:r>
              <a:rPr lang="en-US" sz="2100" b="1" spc="420">
                <a:solidFill>
                  <a:srgbClr val="FDF7F4"/>
                </a:solidFill>
                <a:latin typeface="Inter Bold"/>
                <a:ea typeface="Inter Bold"/>
                <a:cs typeface="Inter Bold"/>
                <a:sym typeface="Inter Bold"/>
              </a:rPr>
              <a:t>base indispensable para vivir en unión con Jesucristo. Se enmarca dentro del Plan Pastoral</a:t>
            </a:r>
          </a:p>
          <a:p>
            <a:pPr algn="l">
              <a:lnSpc>
                <a:spcPts val="3360"/>
              </a:lnSpc>
            </a:pPr>
            <a:r>
              <a:rPr lang="en-US" sz="2100" b="1" spc="420">
                <a:solidFill>
                  <a:srgbClr val="FDF7F4"/>
                </a:solidFill>
                <a:latin typeface="Inter Bold"/>
                <a:ea typeface="Inter Bold"/>
                <a:cs typeface="Inter Bold"/>
                <a:sym typeface="Inter Bold"/>
              </a:rPr>
              <a:t>Diocesano 2024-2029 y promueve la sinodalidad: comunidad, participación y misión.</a:t>
            </a:r>
          </a:p>
          <a:p>
            <a:pPr marL="0" lvl="0" indent="0" algn="l">
              <a:lnSpc>
                <a:spcPts val="3200"/>
              </a:lnSpc>
            </a:pPr>
            <a:endParaRPr lang="en-US" sz="2100" b="1" spc="420">
              <a:solidFill>
                <a:srgbClr val="FDF7F4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V="1">
            <a:off x="-868300" y="-1490050"/>
            <a:ext cx="5894646" cy="5954188"/>
          </a:xfrm>
          <a:custGeom>
            <a:avLst/>
            <a:gdLst/>
            <a:ahLst/>
            <a:cxnLst/>
            <a:rect l="l" t="t" r="r" b="b"/>
            <a:pathLst>
              <a:path w="5894646" h="5954188">
                <a:moveTo>
                  <a:pt x="0" y="5954189"/>
                </a:moveTo>
                <a:lnTo>
                  <a:pt x="5894646" y="5954189"/>
                </a:lnTo>
                <a:lnTo>
                  <a:pt x="5894646" y="0"/>
                </a:lnTo>
                <a:lnTo>
                  <a:pt x="0" y="0"/>
                </a:lnTo>
                <a:lnTo>
                  <a:pt x="0" y="5954189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574528" y="-496961"/>
            <a:ext cx="2430407" cy="3968012"/>
          </a:xfrm>
          <a:custGeom>
            <a:avLst/>
            <a:gdLst/>
            <a:ahLst/>
            <a:cxnLst/>
            <a:rect l="l" t="t" r="r" b="b"/>
            <a:pathLst>
              <a:path w="2430407" h="3968012">
                <a:moveTo>
                  <a:pt x="2430408" y="0"/>
                </a:moveTo>
                <a:lnTo>
                  <a:pt x="0" y="0"/>
                </a:lnTo>
                <a:lnTo>
                  <a:pt x="0" y="3968012"/>
                </a:lnTo>
                <a:lnTo>
                  <a:pt x="2430408" y="3968012"/>
                </a:lnTo>
                <a:lnTo>
                  <a:pt x="24304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625645" y="3234750"/>
            <a:ext cx="1600200" cy="16002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4E2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25645" y="5472454"/>
            <a:ext cx="1600200" cy="16002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B99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625645" y="7710159"/>
            <a:ext cx="1600200" cy="16002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4E2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934290" y="8074092"/>
            <a:ext cx="982912" cy="872334"/>
          </a:xfrm>
          <a:custGeom>
            <a:avLst/>
            <a:gdLst/>
            <a:ahLst/>
            <a:cxnLst/>
            <a:rect l="l" t="t" r="r" b="b"/>
            <a:pathLst>
              <a:path w="982912" h="872334">
                <a:moveTo>
                  <a:pt x="0" y="0"/>
                </a:moveTo>
                <a:lnTo>
                  <a:pt x="982911" y="0"/>
                </a:lnTo>
                <a:lnTo>
                  <a:pt x="982911" y="872334"/>
                </a:lnTo>
                <a:lnTo>
                  <a:pt x="0" y="8723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147044" y="3341331"/>
            <a:ext cx="614553" cy="1323993"/>
          </a:xfrm>
          <a:custGeom>
            <a:avLst/>
            <a:gdLst/>
            <a:ahLst/>
            <a:cxnLst/>
            <a:rect l="l" t="t" r="r" b="b"/>
            <a:pathLst>
              <a:path w="614553" h="1323993">
                <a:moveTo>
                  <a:pt x="0" y="0"/>
                </a:moveTo>
                <a:lnTo>
                  <a:pt x="614553" y="0"/>
                </a:lnTo>
                <a:lnTo>
                  <a:pt x="614553" y="1323993"/>
                </a:lnTo>
                <a:lnTo>
                  <a:pt x="0" y="13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812148" y="5892366"/>
            <a:ext cx="1243969" cy="760376"/>
          </a:xfrm>
          <a:custGeom>
            <a:avLst/>
            <a:gdLst/>
            <a:ahLst/>
            <a:cxnLst/>
            <a:rect l="l" t="t" r="r" b="b"/>
            <a:pathLst>
              <a:path w="1243969" h="760376">
                <a:moveTo>
                  <a:pt x="0" y="0"/>
                </a:moveTo>
                <a:lnTo>
                  <a:pt x="1243969" y="0"/>
                </a:lnTo>
                <a:lnTo>
                  <a:pt x="1243969" y="760376"/>
                </a:lnTo>
                <a:lnTo>
                  <a:pt x="0" y="760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625645" y="1534773"/>
            <a:ext cx="12185265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</a:pPr>
            <a:r>
              <a:rPr lang="en-US" sz="7000" b="1" spc="350">
                <a:solidFill>
                  <a:srgbClr val="22283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CONTENIDOS PRINCIPALES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52088" y="2636499"/>
            <a:ext cx="1198479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480">
                <a:solidFill>
                  <a:srgbClr val="222831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Injertados: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552088" y="5147652"/>
            <a:ext cx="11984797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 b="1" spc="495">
                <a:solidFill>
                  <a:srgbClr val="222831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Eucaristía y Palabra de Dios: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37969" y="3198473"/>
            <a:ext cx="11984797" cy="205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2699" b="1" spc="539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"Injertados en Cristo, caminamos unidos como Iglesia Sinodal al servicio del Reino de Dios en Coria-Cáceres."</a:t>
            </a:r>
          </a:p>
          <a:p>
            <a:pPr marL="0" lvl="0" indent="0" algn="l">
              <a:lnSpc>
                <a:spcPts val="3520"/>
              </a:lnSpc>
            </a:pPr>
            <a:endParaRPr lang="en-US" sz="2699" b="1" spc="539">
              <a:solidFill>
                <a:srgbClr val="222831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552088" y="5768682"/>
            <a:ext cx="11984797" cy="1464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2699" b="1" spc="539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La importancia de la Eucaristía y la Palabra como alimento espiritual.</a:t>
            </a:r>
          </a:p>
          <a:p>
            <a:pPr marL="0" lvl="0" indent="0" algn="l">
              <a:lnSpc>
                <a:spcPts val="3040"/>
              </a:lnSpc>
            </a:pPr>
            <a:endParaRPr lang="en-US" sz="2699" b="1" spc="539">
              <a:solidFill>
                <a:srgbClr val="222831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552088" y="7633959"/>
            <a:ext cx="11984797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 b="1" spc="495">
                <a:solidFill>
                  <a:srgbClr val="222831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Acción Pastoral: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552088" y="8247542"/>
            <a:ext cx="11984797" cy="1464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2699" b="1" spc="539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La acción pastoral debe ser coordinada, consciente de nuestra unión al cuerpo de Cristo.</a:t>
            </a:r>
          </a:p>
          <a:p>
            <a:pPr marL="0" lvl="0" indent="0" algn="l">
              <a:lnSpc>
                <a:spcPts val="3040"/>
              </a:lnSpc>
            </a:pPr>
            <a:endParaRPr lang="en-US" sz="2699" b="1" spc="539">
              <a:solidFill>
                <a:srgbClr val="222831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4114800" y="4007358"/>
            <a:ext cx="10287000" cy="2272284"/>
          </a:xfrm>
          <a:custGeom>
            <a:avLst/>
            <a:gdLst/>
            <a:ahLst/>
            <a:cxnLst/>
            <a:rect l="l" t="t" r="r" b="b"/>
            <a:pathLst>
              <a:path w="10287000" h="2272284">
                <a:moveTo>
                  <a:pt x="0" y="0"/>
                </a:moveTo>
                <a:lnTo>
                  <a:pt x="10287000" y="0"/>
                </a:lnTo>
                <a:lnTo>
                  <a:pt x="10287000" y="2272284"/>
                </a:lnTo>
                <a:lnTo>
                  <a:pt x="0" y="227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760" r="-2201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65788" y="1791936"/>
            <a:ext cx="6857307" cy="6703128"/>
            <a:chOff x="0" y="0"/>
            <a:chExt cx="1218782" cy="11913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8782" cy="1191379"/>
            </a:xfrm>
            <a:custGeom>
              <a:avLst/>
              <a:gdLst/>
              <a:ahLst/>
              <a:cxnLst/>
              <a:rect l="l" t="t" r="r" b="b"/>
              <a:pathLst>
                <a:path w="1218782" h="1191379">
                  <a:moveTo>
                    <a:pt x="0" y="0"/>
                  </a:moveTo>
                  <a:lnTo>
                    <a:pt x="1218782" y="0"/>
                  </a:lnTo>
                  <a:lnTo>
                    <a:pt x="1218782" y="1191379"/>
                  </a:lnTo>
                  <a:lnTo>
                    <a:pt x="0" y="1191379"/>
                  </a:lnTo>
                  <a:close/>
                </a:path>
              </a:pathLst>
            </a:custGeom>
            <a:blipFill>
              <a:blip r:embed="rId4"/>
              <a:stretch>
                <a:fillRect l="-35001" r="-3500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2554604"/>
            <a:ext cx="7723095" cy="4200041"/>
            <a:chOff x="0" y="0"/>
            <a:chExt cx="2034066" cy="11061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4066" cy="1106184"/>
            </a:xfrm>
            <a:custGeom>
              <a:avLst/>
              <a:gdLst/>
              <a:ahLst/>
              <a:cxnLst/>
              <a:rect l="l" t="t" r="r" b="b"/>
              <a:pathLst>
                <a:path w="2034066" h="1106184">
                  <a:moveTo>
                    <a:pt x="0" y="0"/>
                  </a:moveTo>
                  <a:lnTo>
                    <a:pt x="2034066" y="0"/>
                  </a:lnTo>
                  <a:lnTo>
                    <a:pt x="2034066" y="1106184"/>
                  </a:lnTo>
                  <a:lnTo>
                    <a:pt x="0" y="1106184"/>
                  </a:lnTo>
                  <a:close/>
                </a:path>
              </a:pathLst>
            </a:custGeom>
            <a:solidFill>
              <a:srgbClr val="464E2E">
                <a:alpha val="8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034066" cy="115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066521" y="1791936"/>
            <a:ext cx="947057" cy="94705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4E2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>
                  <a:solidFill>
                    <a:srgbClr val="FDF7F4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01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066521" y="5403054"/>
            <a:ext cx="947057" cy="94705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4E2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>
                  <a:solidFill>
                    <a:srgbClr val="FDF7F4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02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61423" y="2825806"/>
            <a:ext cx="7247372" cy="381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99"/>
              </a:lnSpc>
            </a:pPr>
            <a:r>
              <a:rPr lang="en-US" sz="7499" b="1" spc="374">
                <a:solidFill>
                  <a:srgbClr val="FDF7F4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COMO BROTES DE OLIVO EN TORNO A TU MESA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1960665"/>
            <a:ext cx="8532485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450">
                <a:solidFill>
                  <a:srgbClr val="222831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LEMA: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5571783"/>
            <a:ext cx="8532485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450">
                <a:solidFill>
                  <a:srgbClr val="222831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Simbolismo del Olivo y la Mesa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13578" y="3029424"/>
            <a:ext cx="8532485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2300" b="1" spc="460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Este lema, inspirado en el Salmo 127, simboliza la familia y la comunidad reunida en torno a la mesa, reflejando unidad, apoyo y generosidad.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13578" y="6489065"/>
            <a:ext cx="8793330" cy="276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680"/>
              </a:lnSpc>
              <a:buFont typeface="Arial"/>
              <a:buChar char="•"/>
            </a:pPr>
            <a:r>
              <a:rPr lang="en-US" sz="2300" b="1" u="sng" spc="460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Olivo</a:t>
            </a:r>
            <a:r>
              <a:rPr lang="en-US" sz="2300" b="1" spc="460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: Representa la paz y la misión, siendo cada bautizado un brote unido a Cristo.</a:t>
            </a:r>
          </a:p>
          <a:p>
            <a:pPr marL="496571" lvl="1" indent="-248285" algn="l">
              <a:lnSpc>
                <a:spcPts val="3680"/>
              </a:lnSpc>
              <a:buFont typeface="Arial"/>
              <a:buChar char="•"/>
            </a:pPr>
            <a:r>
              <a:rPr lang="en-US" sz="2300" b="1" u="sng" spc="460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Mesa</a:t>
            </a:r>
            <a:r>
              <a:rPr lang="en-US" sz="2300" b="1" spc="460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: Relacionada con la Eucaristía y el servicio a los demás, formando comunidad en el nombre de Cristo.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-290749" y="4710497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8147304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147304" y="0"/>
                </a:lnTo>
                <a:lnTo>
                  <a:pt x="8147304" y="822960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0099548" y="-3661386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0" y="0"/>
                </a:moveTo>
                <a:lnTo>
                  <a:pt x="8147304" y="0"/>
                </a:lnTo>
                <a:lnTo>
                  <a:pt x="81473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3284139"/>
            <a:ext cx="7437340" cy="5974161"/>
            <a:chOff x="0" y="0"/>
            <a:chExt cx="1321874" cy="10618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1874" cy="1061816"/>
            </a:xfrm>
            <a:custGeom>
              <a:avLst/>
              <a:gdLst/>
              <a:ahLst/>
              <a:cxnLst/>
              <a:rect l="l" t="t" r="r" b="b"/>
              <a:pathLst>
                <a:path w="1321874" h="1061816">
                  <a:moveTo>
                    <a:pt x="0" y="0"/>
                  </a:moveTo>
                  <a:lnTo>
                    <a:pt x="1321874" y="0"/>
                  </a:lnTo>
                  <a:lnTo>
                    <a:pt x="1321874" y="1061816"/>
                  </a:lnTo>
                  <a:lnTo>
                    <a:pt x="0" y="1061816"/>
                  </a:lnTo>
                  <a:close/>
                </a:path>
              </a:pathLst>
            </a:custGeom>
            <a:blipFill>
              <a:blip r:embed="rId4"/>
              <a:stretch>
                <a:fillRect l="-10190" r="-10190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5400000" flipV="1">
            <a:off x="14852914" y="-1749454"/>
            <a:ext cx="2710516" cy="4829427"/>
          </a:xfrm>
          <a:custGeom>
            <a:avLst/>
            <a:gdLst/>
            <a:ahLst/>
            <a:cxnLst/>
            <a:rect l="l" t="t" r="r" b="b"/>
            <a:pathLst>
              <a:path w="2710516" h="4829427">
                <a:moveTo>
                  <a:pt x="0" y="4829427"/>
                </a:moveTo>
                <a:lnTo>
                  <a:pt x="2710516" y="4829427"/>
                </a:lnTo>
                <a:lnTo>
                  <a:pt x="2710516" y="0"/>
                </a:lnTo>
                <a:lnTo>
                  <a:pt x="0" y="0"/>
                </a:lnTo>
                <a:lnTo>
                  <a:pt x="0" y="482942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770396" y="1072379"/>
            <a:ext cx="10517604" cy="8142241"/>
            <a:chOff x="0" y="0"/>
            <a:chExt cx="2770068" cy="21444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70069" cy="2144459"/>
            </a:xfrm>
            <a:custGeom>
              <a:avLst/>
              <a:gdLst/>
              <a:ahLst/>
              <a:cxnLst/>
              <a:rect l="l" t="t" r="r" b="b"/>
              <a:pathLst>
                <a:path w="2770069" h="2144459">
                  <a:moveTo>
                    <a:pt x="0" y="0"/>
                  </a:moveTo>
                  <a:lnTo>
                    <a:pt x="2770069" y="0"/>
                  </a:lnTo>
                  <a:lnTo>
                    <a:pt x="2770069" y="2144459"/>
                  </a:lnTo>
                  <a:lnTo>
                    <a:pt x="0" y="2144459"/>
                  </a:lnTo>
                  <a:close/>
                </a:path>
              </a:pathLst>
            </a:custGeom>
            <a:solidFill>
              <a:srgbClr val="464E2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770068" cy="2192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135828" y="1634894"/>
            <a:ext cx="771248" cy="77124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B9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>
                  <a:solidFill>
                    <a:srgbClr val="36270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01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35828" y="4137440"/>
            <a:ext cx="771248" cy="77124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B9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>
                  <a:solidFill>
                    <a:srgbClr val="36270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02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135828" y="6078629"/>
            <a:ext cx="771248" cy="77124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B9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>
                  <a:solidFill>
                    <a:srgbClr val="36270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03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0" y="1072379"/>
            <a:ext cx="7723095" cy="3222103"/>
            <a:chOff x="0" y="0"/>
            <a:chExt cx="2034066" cy="8486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34066" cy="848620"/>
            </a:xfrm>
            <a:custGeom>
              <a:avLst/>
              <a:gdLst/>
              <a:ahLst/>
              <a:cxnLst/>
              <a:rect l="l" t="t" r="r" b="b"/>
              <a:pathLst>
                <a:path w="2034066" h="848620">
                  <a:moveTo>
                    <a:pt x="0" y="0"/>
                  </a:moveTo>
                  <a:lnTo>
                    <a:pt x="2034066" y="0"/>
                  </a:lnTo>
                  <a:lnTo>
                    <a:pt x="2034066" y="848620"/>
                  </a:lnTo>
                  <a:lnTo>
                    <a:pt x="0" y="848620"/>
                  </a:lnTo>
                  <a:close/>
                </a:path>
              </a:pathLst>
            </a:custGeom>
            <a:solidFill>
              <a:srgbClr val="464E2E">
                <a:alpha val="8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2034066" cy="896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65788" y="1215254"/>
            <a:ext cx="6571552" cy="287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en-US" sz="7499" b="1" spc="374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OBJETIVOS PASTORALES ESPECÍFICOS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44000" y="1715736"/>
            <a:ext cx="9144000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450">
                <a:solidFill>
                  <a:srgbClr val="FDF7F4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Anuncio del Evangelio y Transmisión de la Fe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44000" y="4218283"/>
            <a:ext cx="8532485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450">
                <a:solidFill>
                  <a:srgbClr val="FDF7F4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Compromiso Social y Caritativo: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144000" y="3019385"/>
            <a:ext cx="8532485" cy="74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3" lvl="1" indent="-205106" algn="l">
              <a:lnSpc>
                <a:spcPts val="3040"/>
              </a:lnSpc>
              <a:buFont typeface="Arial"/>
              <a:buChar char="•"/>
            </a:pPr>
            <a:r>
              <a:rPr lang="en-US" sz="1900" spc="380">
                <a:solidFill>
                  <a:srgbClr val="FDF7F4"/>
                </a:solidFill>
                <a:latin typeface="Inter"/>
                <a:ea typeface="Inter"/>
                <a:cs typeface="Inter"/>
                <a:sym typeface="Inter"/>
              </a:rPr>
              <a:t>Organizar catequesis y encuentros formativos para diferentes estados de vida.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44000" y="4982274"/>
            <a:ext cx="8532485" cy="74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3" lvl="1" indent="-205106" algn="l">
              <a:lnSpc>
                <a:spcPts val="3040"/>
              </a:lnSpc>
              <a:buFont typeface="Arial"/>
              <a:buChar char="•"/>
            </a:pPr>
            <a:r>
              <a:rPr lang="en-US" sz="1900" spc="380">
                <a:solidFill>
                  <a:srgbClr val="FDF7F4"/>
                </a:solidFill>
                <a:latin typeface="Inter"/>
                <a:ea typeface="Inter"/>
                <a:cs typeface="Inter"/>
                <a:sym typeface="Inter"/>
              </a:rPr>
              <a:t>Impulsar la atención a los pobres y realizar acciones solidarias.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274422" y="6159471"/>
            <a:ext cx="9013578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450">
                <a:solidFill>
                  <a:srgbClr val="FDF7F4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Formación y Participación de Laicos: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74422" y="6921434"/>
            <a:ext cx="8532485" cy="74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3" lvl="1" indent="-205106" algn="l">
              <a:lnSpc>
                <a:spcPts val="3040"/>
              </a:lnSpc>
              <a:buFont typeface="Arial"/>
              <a:buChar char="•"/>
            </a:pPr>
            <a:r>
              <a:rPr lang="en-US" sz="1900" spc="380">
                <a:solidFill>
                  <a:srgbClr val="FDF7F4"/>
                </a:solidFill>
                <a:latin typeface="Inter"/>
                <a:ea typeface="Inter"/>
                <a:cs typeface="Inter"/>
                <a:sym typeface="Inter"/>
              </a:rPr>
              <a:t>Promover la participación laica en la comunidad y formación de líderes.</a:t>
            </a:r>
          </a:p>
        </p:txBody>
      </p:sp>
      <p:sp>
        <p:nvSpPr>
          <p:cNvPr id="30" name="Freeform 30"/>
          <p:cNvSpPr/>
          <p:nvPr/>
        </p:nvSpPr>
        <p:spPr>
          <a:xfrm rot="-5400000">
            <a:off x="482941" y="7212605"/>
            <a:ext cx="2710516" cy="4829427"/>
          </a:xfrm>
          <a:custGeom>
            <a:avLst/>
            <a:gdLst/>
            <a:ahLst/>
            <a:cxnLst/>
            <a:rect l="l" t="t" r="r" b="b"/>
            <a:pathLst>
              <a:path w="2710516" h="4829427">
                <a:moveTo>
                  <a:pt x="0" y="0"/>
                </a:moveTo>
                <a:lnTo>
                  <a:pt x="2710517" y="0"/>
                </a:lnTo>
                <a:lnTo>
                  <a:pt x="2710517" y="4829427"/>
                </a:lnTo>
                <a:lnTo>
                  <a:pt x="0" y="48294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-290749" y="4710497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8147304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147304" y="0"/>
                </a:lnTo>
                <a:lnTo>
                  <a:pt x="8147304" y="822960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0099548" y="-3661386"/>
            <a:ext cx="8147304" cy="8229600"/>
          </a:xfrm>
          <a:custGeom>
            <a:avLst/>
            <a:gdLst/>
            <a:ahLst/>
            <a:cxnLst/>
            <a:rect l="l" t="t" r="r" b="b"/>
            <a:pathLst>
              <a:path w="8147304" h="8229600">
                <a:moveTo>
                  <a:pt x="0" y="0"/>
                </a:moveTo>
                <a:lnTo>
                  <a:pt x="8147304" y="0"/>
                </a:lnTo>
                <a:lnTo>
                  <a:pt x="81473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3284139"/>
            <a:ext cx="7437340" cy="5974161"/>
            <a:chOff x="0" y="0"/>
            <a:chExt cx="1321874" cy="10618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1874" cy="1061816"/>
            </a:xfrm>
            <a:custGeom>
              <a:avLst/>
              <a:gdLst/>
              <a:ahLst/>
              <a:cxnLst/>
              <a:rect l="l" t="t" r="r" b="b"/>
              <a:pathLst>
                <a:path w="1321874" h="1061816">
                  <a:moveTo>
                    <a:pt x="0" y="0"/>
                  </a:moveTo>
                  <a:lnTo>
                    <a:pt x="1321874" y="0"/>
                  </a:lnTo>
                  <a:lnTo>
                    <a:pt x="1321874" y="1061816"/>
                  </a:lnTo>
                  <a:lnTo>
                    <a:pt x="0" y="1061816"/>
                  </a:lnTo>
                  <a:close/>
                </a:path>
              </a:pathLst>
            </a:custGeom>
            <a:blipFill>
              <a:blip r:embed="rId4"/>
              <a:stretch>
                <a:fillRect l="-10190" r="-10190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5400000" flipV="1">
            <a:off x="14852914" y="-1749454"/>
            <a:ext cx="2710516" cy="4829427"/>
          </a:xfrm>
          <a:custGeom>
            <a:avLst/>
            <a:gdLst/>
            <a:ahLst/>
            <a:cxnLst/>
            <a:rect l="l" t="t" r="r" b="b"/>
            <a:pathLst>
              <a:path w="2710516" h="4829427">
                <a:moveTo>
                  <a:pt x="0" y="4829427"/>
                </a:moveTo>
                <a:lnTo>
                  <a:pt x="2710516" y="4829427"/>
                </a:lnTo>
                <a:lnTo>
                  <a:pt x="2710516" y="0"/>
                </a:lnTo>
                <a:lnTo>
                  <a:pt x="0" y="0"/>
                </a:lnTo>
                <a:lnTo>
                  <a:pt x="0" y="482942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770396" y="1072379"/>
            <a:ext cx="10517604" cy="8142241"/>
            <a:chOff x="0" y="0"/>
            <a:chExt cx="2770068" cy="21444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70069" cy="2144459"/>
            </a:xfrm>
            <a:custGeom>
              <a:avLst/>
              <a:gdLst/>
              <a:ahLst/>
              <a:cxnLst/>
              <a:rect l="l" t="t" r="r" b="b"/>
              <a:pathLst>
                <a:path w="2770069" h="2144459">
                  <a:moveTo>
                    <a:pt x="0" y="0"/>
                  </a:moveTo>
                  <a:lnTo>
                    <a:pt x="2770069" y="0"/>
                  </a:lnTo>
                  <a:lnTo>
                    <a:pt x="2770069" y="2144459"/>
                  </a:lnTo>
                  <a:lnTo>
                    <a:pt x="0" y="2144459"/>
                  </a:lnTo>
                  <a:close/>
                </a:path>
              </a:pathLst>
            </a:custGeom>
            <a:solidFill>
              <a:srgbClr val="464E2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770068" cy="2192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135828" y="3284139"/>
            <a:ext cx="771248" cy="77124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B99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>
                  <a:solidFill>
                    <a:srgbClr val="36270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04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35828" y="6042620"/>
            <a:ext cx="771248" cy="77124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B9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b="1">
                  <a:solidFill>
                    <a:srgbClr val="36270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05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1072379"/>
            <a:ext cx="7723095" cy="3222103"/>
            <a:chOff x="0" y="0"/>
            <a:chExt cx="2034066" cy="8486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34066" cy="848620"/>
            </a:xfrm>
            <a:custGeom>
              <a:avLst/>
              <a:gdLst/>
              <a:ahLst/>
              <a:cxnLst/>
              <a:rect l="l" t="t" r="r" b="b"/>
              <a:pathLst>
                <a:path w="2034066" h="848620">
                  <a:moveTo>
                    <a:pt x="0" y="0"/>
                  </a:moveTo>
                  <a:lnTo>
                    <a:pt x="2034066" y="0"/>
                  </a:lnTo>
                  <a:lnTo>
                    <a:pt x="2034066" y="848620"/>
                  </a:lnTo>
                  <a:lnTo>
                    <a:pt x="0" y="848620"/>
                  </a:lnTo>
                  <a:close/>
                </a:path>
              </a:pathLst>
            </a:custGeom>
            <a:solidFill>
              <a:srgbClr val="464E2E">
                <a:alpha val="8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034066" cy="896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65788" y="1215254"/>
            <a:ext cx="6571552" cy="287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en-US" sz="7499" b="1" spc="374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OBJETIVOS PASTORALES ESPECÍFICOS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44000" y="3181986"/>
            <a:ext cx="914400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450">
                <a:solidFill>
                  <a:srgbClr val="FDF7F4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Organización Pastoral de la Diócesis: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5966420"/>
            <a:ext cx="914400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450">
                <a:solidFill>
                  <a:srgbClr val="FDF7F4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Programar y Revisar Constantemente: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45201" y="3989341"/>
            <a:ext cx="8532485" cy="74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3" lvl="1" indent="-205106" algn="l">
              <a:lnSpc>
                <a:spcPts val="3040"/>
              </a:lnSpc>
              <a:buFont typeface="Arial"/>
              <a:buChar char="•"/>
            </a:pPr>
            <a:r>
              <a:rPr lang="en-US" sz="1900" spc="380">
                <a:solidFill>
                  <a:srgbClr val="FDF7F4"/>
                </a:solidFill>
                <a:latin typeface="Inter"/>
                <a:ea typeface="Inter"/>
                <a:cs typeface="Inter"/>
                <a:sym typeface="Inter"/>
              </a:rPr>
              <a:t>Estudiar y reorganizar arciprestazgos para mejorar la vivencia comunitaria.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45201" y="6699844"/>
            <a:ext cx="8532485" cy="74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3" lvl="1" indent="-205106" algn="l">
              <a:lnSpc>
                <a:spcPts val="3040"/>
              </a:lnSpc>
              <a:buFont typeface="Arial"/>
              <a:buChar char="•"/>
            </a:pPr>
            <a:r>
              <a:rPr lang="en-US" sz="1900" spc="380">
                <a:solidFill>
                  <a:srgbClr val="FDF7F4"/>
                </a:solidFill>
                <a:latin typeface="Inter"/>
                <a:ea typeface="Inter"/>
                <a:cs typeface="Inter"/>
                <a:sym typeface="Inter"/>
              </a:rPr>
              <a:t>Evaluar y ajustar las competencias esenciales de la comunidad cristiana.</a:t>
            </a:r>
          </a:p>
        </p:txBody>
      </p:sp>
      <p:sp>
        <p:nvSpPr>
          <p:cNvPr id="25" name="Freeform 25"/>
          <p:cNvSpPr/>
          <p:nvPr/>
        </p:nvSpPr>
        <p:spPr>
          <a:xfrm rot="-5400000">
            <a:off x="482941" y="7212605"/>
            <a:ext cx="2710516" cy="4829427"/>
          </a:xfrm>
          <a:custGeom>
            <a:avLst/>
            <a:gdLst/>
            <a:ahLst/>
            <a:cxnLst/>
            <a:rect l="l" t="t" r="r" b="b"/>
            <a:pathLst>
              <a:path w="2710516" h="4829427">
                <a:moveTo>
                  <a:pt x="0" y="0"/>
                </a:moveTo>
                <a:lnTo>
                  <a:pt x="2710517" y="0"/>
                </a:lnTo>
                <a:lnTo>
                  <a:pt x="2710517" y="4829427"/>
                </a:lnTo>
                <a:lnTo>
                  <a:pt x="0" y="48294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74200" y="1585922"/>
            <a:ext cx="14139599" cy="10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 b="1" spc="400">
                <a:solidFill>
                  <a:srgbClr val="22283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CELEBRACIONES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74200" y="3212390"/>
            <a:ext cx="14139599" cy="478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899" b="1" spc="584">
                <a:solidFill>
                  <a:srgbClr val="222831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Cada actividad propuesta debe culminar en una celebración comunitaria, reconociendo la presencia de Cristo y agradeciendo por la fe y la acción pastoral.</a:t>
            </a:r>
          </a:p>
          <a:p>
            <a:pPr algn="l">
              <a:lnSpc>
                <a:spcPts val="5459"/>
              </a:lnSpc>
            </a:pPr>
            <a:endParaRPr lang="en-US" sz="3899" b="1" spc="584">
              <a:solidFill>
                <a:srgbClr val="222831"/>
              </a:solidFill>
              <a:latin typeface="RoxboroughCF Bold"/>
              <a:ea typeface="RoxboroughCF Bold"/>
              <a:cs typeface="RoxboroughCF Bold"/>
              <a:sym typeface="RoxboroughCF Bold"/>
            </a:endParaRPr>
          </a:p>
          <a:p>
            <a:pPr marL="0" lvl="0" indent="0" algn="l">
              <a:lnSpc>
                <a:spcPts val="5459"/>
              </a:lnSpc>
              <a:spcBef>
                <a:spcPct val="0"/>
              </a:spcBef>
            </a:pPr>
            <a:r>
              <a:rPr lang="en-US" sz="3899" b="1" spc="584">
                <a:solidFill>
                  <a:srgbClr val="222831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Terminar cada reunión cantando juntos la canción "Como Brotes de Olivo".</a:t>
            </a:r>
          </a:p>
        </p:txBody>
      </p:sp>
      <p:sp>
        <p:nvSpPr>
          <p:cNvPr id="5" name="Freeform 5"/>
          <p:cNvSpPr/>
          <p:nvPr/>
        </p:nvSpPr>
        <p:spPr>
          <a:xfrm rot="-5400000">
            <a:off x="-4411919" y="4411919"/>
            <a:ext cx="10287000" cy="1463163"/>
          </a:xfrm>
          <a:custGeom>
            <a:avLst/>
            <a:gdLst/>
            <a:ahLst/>
            <a:cxnLst/>
            <a:rect l="l" t="t" r="r" b="b"/>
            <a:pathLst>
              <a:path w="10287000" h="1463163">
                <a:moveTo>
                  <a:pt x="0" y="0"/>
                </a:moveTo>
                <a:lnTo>
                  <a:pt x="10287000" y="0"/>
                </a:lnTo>
                <a:lnTo>
                  <a:pt x="10287000" y="1463162"/>
                </a:lnTo>
                <a:lnTo>
                  <a:pt x="0" y="1463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196" r="-16217" b="-7196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2414131" y="4411919"/>
            <a:ext cx="10287000" cy="1463163"/>
          </a:xfrm>
          <a:custGeom>
            <a:avLst/>
            <a:gdLst/>
            <a:ahLst/>
            <a:cxnLst/>
            <a:rect l="l" t="t" r="r" b="b"/>
            <a:pathLst>
              <a:path w="10287000" h="1463163">
                <a:moveTo>
                  <a:pt x="0" y="0"/>
                </a:moveTo>
                <a:lnTo>
                  <a:pt x="10287000" y="0"/>
                </a:lnTo>
                <a:lnTo>
                  <a:pt x="10287000" y="1463162"/>
                </a:lnTo>
                <a:lnTo>
                  <a:pt x="0" y="1463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196" r="-16217" b="-7196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V="1">
            <a:off x="-854206" y="-3291011"/>
            <a:ext cx="7527325" cy="7603358"/>
          </a:xfrm>
          <a:custGeom>
            <a:avLst/>
            <a:gdLst/>
            <a:ahLst/>
            <a:cxnLst/>
            <a:rect l="l" t="t" r="r" b="b"/>
            <a:pathLst>
              <a:path w="7527325" h="7603358">
                <a:moveTo>
                  <a:pt x="0" y="7603358"/>
                </a:moveTo>
                <a:lnTo>
                  <a:pt x="7527325" y="7603358"/>
                </a:lnTo>
                <a:lnTo>
                  <a:pt x="7527325" y="0"/>
                </a:lnTo>
                <a:lnTo>
                  <a:pt x="0" y="0"/>
                </a:lnTo>
                <a:lnTo>
                  <a:pt x="0" y="7603358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437664" y="-513796"/>
            <a:ext cx="2932727" cy="4788126"/>
          </a:xfrm>
          <a:custGeom>
            <a:avLst/>
            <a:gdLst/>
            <a:ahLst/>
            <a:cxnLst/>
            <a:rect l="l" t="t" r="r" b="b"/>
            <a:pathLst>
              <a:path w="2932727" h="4788126">
                <a:moveTo>
                  <a:pt x="2932728" y="0"/>
                </a:moveTo>
                <a:lnTo>
                  <a:pt x="0" y="0"/>
                </a:lnTo>
                <a:lnTo>
                  <a:pt x="0" y="4788126"/>
                </a:lnTo>
                <a:lnTo>
                  <a:pt x="2932728" y="4788126"/>
                </a:lnTo>
                <a:lnTo>
                  <a:pt x="29327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11136" y="1885950"/>
            <a:ext cx="9212965" cy="193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</a:pPr>
            <a:r>
              <a:rPr lang="en-US" sz="7499" b="1" spc="374">
                <a:solidFill>
                  <a:srgbClr val="22283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CANCIÓN: “COMO BROTES DE OLIVO”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1339" y="4369580"/>
            <a:ext cx="17369862" cy="560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4"/>
              </a:lnSpc>
            </a:pPr>
            <a:r>
              <a:rPr lang="en-US" sz="2608" b="1" spc="521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ESTRIBILLO:</a:t>
            </a:r>
          </a:p>
          <a:p>
            <a:pPr algn="l">
              <a:lnSpc>
                <a:spcPts val="4174"/>
              </a:lnSpc>
            </a:pPr>
            <a:r>
              <a:rPr lang="en-US" sz="2608" b="1" spc="521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                  COMO BROTES DE OLIVO EN TORNO A TU MESA, SEÑOR, </a:t>
            </a:r>
          </a:p>
          <a:p>
            <a:pPr algn="l">
              <a:lnSpc>
                <a:spcPts val="4174"/>
              </a:lnSpc>
            </a:pPr>
            <a:r>
              <a:rPr lang="en-US" sz="2608" b="1" spc="521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                  ASÍ SON LOS HIJOS DE LA IGLESIA. </a:t>
            </a:r>
          </a:p>
          <a:p>
            <a:pPr algn="l">
              <a:lnSpc>
                <a:spcPts val="4174"/>
              </a:lnSpc>
            </a:pPr>
            <a:r>
              <a:rPr lang="en-US" sz="2608" b="1" spc="521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ESTROFAS</a:t>
            </a:r>
          </a:p>
          <a:p>
            <a:pPr marL="563240" lvl="1" indent="-281620" algn="l">
              <a:lnSpc>
                <a:spcPts val="4174"/>
              </a:lnSpc>
              <a:buAutoNum type="arabicPeriod"/>
            </a:pPr>
            <a:r>
              <a:rPr lang="en-US" sz="2608" b="1" spc="521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Anunciamos todos juntos a Jesús, viviendo la fe que transmitimos.   </a:t>
            </a:r>
          </a:p>
          <a:p>
            <a:pPr marL="563240" lvl="1" indent="-281620" algn="l">
              <a:lnSpc>
                <a:spcPts val="4174"/>
              </a:lnSpc>
              <a:buAutoNum type="arabicPeriod"/>
            </a:pPr>
            <a:r>
              <a:rPr lang="en-US" sz="2608" b="1" spc="521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En el mundo crecerá el Reino de Dios, si juntos sembramos su Evangelio. </a:t>
            </a:r>
          </a:p>
          <a:p>
            <a:pPr marL="563240" lvl="1" indent="-281620" algn="l">
              <a:lnSpc>
                <a:spcPts val="4174"/>
              </a:lnSpc>
              <a:buAutoNum type="arabicPeriod"/>
            </a:pPr>
            <a:r>
              <a:rPr lang="en-US" sz="2608" b="1" spc="521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Nuestra fe será más fuerte al escuchar la voz que nos guía en su palabra.</a:t>
            </a:r>
          </a:p>
          <a:p>
            <a:pPr marL="563240" lvl="1" indent="-281620" algn="l">
              <a:lnSpc>
                <a:spcPts val="4174"/>
              </a:lnSpc>
              <a:buAutoNum type="arabicPeriod"/>
            </a:pPr>
            <a:r>
              <a:rPr lang="en-US" sz="2608" b="1" spc="521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Avanzamos en la vida pastoral, si más y mejor participamos.</a:t>
            </a:r>
          </a:p>
          <a:p>
            <a:pPr marL="563240" lvl="1" indent="-281620" algn="l">
              <a:lnSpc>
                <a:spcPts val="4174"/>
              </a:lnSpc>
              <a:buAutoNum type="arabicPeriod"/>
            </a:pPr>
            <a:r>
              <a:rPr lang="en-US" sz="2608" b="1" spc="521">
                <a:solidFill>
                  <a:srgbClr val="222831"/>
                </a:solidFill>
                <a:latin typeface="Inter Bold"/>
                <a:ea typeface="Inter Bold"/>
                <a:cs typeface="Inter Bold"/>
                <a:sym typeface="Inter Bold"/>
              </a:rPr>
              <a:t>Revisemos con frecuencia nuestra acción, abriendo caminos de esperanza.</a:t>
            </a:r>
          </a:p>
          <a:p>
            <a:pPr marL="0" lvl="0" indent="0" algn="l">
              <a:lnSpc>
                <a:spcPts val="3054"/>
              </a:lnSpc>
            </a:pPr>
            <a:endParaRPr lang="en-US" sz="2608" b="1" spc="521">
              <a:solidFill>
                <a:srgbClr val="222831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524</Words>
  <Application>Microsoft Macintosh PowerPoint</Application>
  <PresentationFormat>Personalizado</PresentationFormat>
  <Paragraphs>64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Calibri</vt:lpstr>
      <vt:lpstr>Inter</vt:lpstr>
      <vt:lpstr>Inter Bold</vt:lpstr>
      <vt:lpstr>Inter Italics</vt:lpstr>
      <vt:lpstr>Arial</vt:lpstr>
      <vt:lpstr>Glacial Indifference Bold</vt:lpstr>
      <vt:lpstr>RoxboroughCF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Catequesis como brotes de Olivo 2025</dc:title>
  <cp:lastModifiedBy>Microsoft Office User</cp:lastModifiedBy>
  <cp:revision>3</cp:revision>
  <dcterms:created xsi:type="dcterms:W3CDTF">2006-08-16T00:00:00Z</dcterms:created>
  <dcterms:modified xsi:type="dcterms:W3CDTF">2025-10-04T22:32:23Z</dcterms:modified>
  <dc:identifier>DAG0106yjBU</dc:identifier>
</cp:coreProperties>
</file>